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12" y="-8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DA5A-BEF9-411A-A603-DA78BFF2A8A6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036B-7DA4-4B60-8CAF-E7F366FC94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DA5A-BEF9-411A-A603-DA78BFF2A8A6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036B-7DA4-4B60-8CAF-E7F366FC94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DA5A-BEF9-411A-A603-DA78BFF2A8A6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036B-7DA4-4B60-8CAF-E7F366FC942E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DA5A-BEF9-411A-A603-DA78BFF2A8A6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036B-7DA4-4B60-8CAF-E7F366FC942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DA5A-BEF9-411A-A603-DA78BFF2A8A6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036B-7DA4-4B60-8CAF-E7F366FC94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DA5A-BEF9-411A-A603-DA78BFF2A8A6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036B-7DA4-4B60-8CAF-E7F366FC942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DA5A-BEF9-411A-A603-DA78BFF2A8A6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036B-7DA4-4B60-8CAF-E7F366FC94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DA5A-BEF9-411A-A603-DA78BFF2A8A6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036B-7DA4-4B60-8CAF-E7F366FC94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DA5A-BEF9-411A-A603-DA78BFF2A8A6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036B-7DA4-4B60-8CAF-E7F366FC94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DA5A-BEF9-411A-A603-DA78BFF2A8A6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036B-7DA4-4B60-8CAF-E7F366FC942E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DA5A-BEF9-411A-A603-DA78BFF2A8A6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036B-7DA4-4B60-8CAF-E7F366FC942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9A0DA5A-BEF9-411A-A603-DA78BFF2A8A6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080036B-7DA4-4B60-8CAF-E7F366FC942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g"/><Relationship Id="rId5" Type="http://schemas.openxmlformats.org/officeDocument/2006/relationships/image" Target="../media/image12.jpeg"/><Relationship Id="rId6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“Anchoring” in Academic Writing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3200400"/>
            <a:ext cx="2820797" cy="337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53913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Explain how the </a:t>
            </a:r>
            <a:r>
              <a:rPr lang="en-US" b="1" dirty="0" smtClean="0"/>
              <a:t>checks and balances system</a:t>
            </a:r>
            <a:r>
              <a:rPr lang="en-US" dirty="0" smtClean="0"/>
              <a:t> worked in the Watergate Scandal on the 1970s.</a:t>
            </a:r>
          </a:p>
          <a:p>
            <a:endParaRPr lang="en-US" dirty="0"/>
          </a:p>
          <a:p>
            <a:pPr marL="457200" indent="-457200">
              <a:buAutoNum type="arabicParenR"/>
            </a:pPr>
            <a:r>
              <a:rPr lang="en-US" dirty="0" smtClean="0"/>
              <a:t>Must define…checks and balances</a:t>
            </a:r>
          </a:p>
          <a:p>
            <a:pPr marL="457200" indent="-457200">
              <a:buAutoNum type="arabicParenR"/>
            </a:pPr>
            <a:r>
              <a:rPr lang="en-US" dirty="0" smtClean="0"/>
              <a:t>Definition of checks and balances will be anchor</a:t>
            </a:r>
          </a:p>
          <a:p>
            <a:pPr marL="457200" indent="-457200">
              <a:buAutoNum type="arabicParenR"/>
            </a:pPr>
            <a:r>
              <a:rPr lang="en-US" dirty="0" smtClean="0"/>
              <a:t>Must state an element of checks…show how it worked in Watergate…analysis…another element of Watergate….analysis…element of Watergate…analysis…etc.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59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2514600"/>
            <a:ext cx="7408333" cy="4114800"/>
          </a:xfrm>
        </p:spPr>
        <p:txBody>
          <a:bodyPr/>
          <a:lstStyle/>
          <a:p>
            <a:r>
              <a:rPr lang="en-US" dirty="0" smtClean="0"/>
              <a:t>Discuss which songs or artists Betty Friedan would </a:t>
            </a:r>
            <a:r>
              <a:rPr lang="en-US" b="1" dirty="0" smtClean="0"/>
              <a:t>agree with </a:t>
            </a:r>
            <a:r>
              <a:rPr lang="en-US" dirty="0" smtClean="0"/>
              <a:t>or </a:t>
            </a:r>
            <a:r>
              <a:rPr lang="en-US" b="1" dirty="0" smtClean="0"/>
              <a:t>support</a:t>
            </a:r>
            <a:r>
              <a:rPr lang="en-US" dirty="0" smtClean="0"/>
              <a:t>, given your reading of </a:t>
            </a:r>
            <a:r>
              <a:rPr lang="en-US" i="1" dirty="0" smtClean="0"/>
              <a:t>The Feminine Mystique</a:t>
            </a:r>
            <a:r>
              <a:rPr lang="en-US" dirty="0" smtClean="0"/>
              <a:t> (by Betty Friedan)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with a Clear Anchor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4105294"/>
            <a:ext cx="1509713" cy="22621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3714198"/>
            <a:ext cx="1784494" cy="9508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599" y="4212477"/>
            <a:ext cx="1354667" cy="762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467" y="4757776"/>
            <a:ext cx="957224" cy="9572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691" y="5350597"/>
            <a:ext cx="660400" cy="990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3"/>
          <a:stretch/>
        </p:blipFill>
        <p:spPr>
          <a:xfrm>
            <a:off x="5635120" y="5715000"/>
            <a:ext cx="809553" cy="1017078"/>
          </a:xfrm>
          <a:prstGeom prst="rect">
            <a:avLst/>
          </a:prstGeom>
        </p:spPr>
      </p:pic>
      <p:sp>
        <p:nvSpPr>
          <p:cNvPr id="10" name="Left Arrow 9"/>
          <p:cNvSpPr/>
          <p:nvPr/>
        </p:nvSpPr>
        <p:spPr>
          <a:xfrm>
            <a:off x="3657600" y="4876800"/>
            <a:ext cx="2133600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143000" y="6019800"/>
            <a:ext cx="533400" cy="3213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978235" y="3714198"/>
            <a:ext cx="533400" cy="32139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434643" y="4212477"/>
            <a:ext cx="533400" cy="32139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968043" y="5325701"/>
            <a:ext cx="533400" cy="32139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293648" y="5987419"/>
            <a:ext cx="533400" cy="3213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490855" y="6371109"/>
            <a:ext cx="533400" cy="321397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424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85536" y="2667000"/>
            <a:ext cx="1933864" cy="3213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219200" y="3124200"/>
            <a:ext cx="1600200" cy="32139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219200" y="3581400"/>
            <a:ext cx="16002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219200" y="4495800"/>
            <a:ext cx="1600200" cy="321397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4953000"/>
            <a:ext cx="16002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14400" y="4038600"/>
            <a:ext cx="1933864" cy="3213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19200" y="5791200"/>
            <a:ext cx="1600200" cy="32139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14400" y="5410200"/>
            <a:ext cx="1933864" cy="3213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219200" y="6248400"/>
            <a:ext cx="16002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2209800"/>
            <a:ext cx="24384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Claim of Agreement / Support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886200" y="2819400"/>
            <a:ext cx="4648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Claim must be made that relates to the prompt.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Give line from </a:t>
            </a:r>
            <a:r>
              <a:rPr lang="en-US" b="1" i="1" dirty="0" smtClean="0"/>
              <a:t>Feminine Mystique </a:t>
            </a:r>
            <a:r>
              <a:rPr lang="en-US" b="1" dirty="0" smtClean="0"/>
              <a:t>/ Friedan (anchor)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Line from other text that would be “supported” (comparison).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Section of analysis that SHOWS why the song would be “supported” by Friedan.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REPEAT as called for by assignment.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855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the battle of Normandy exemplify the advice given in </a:t>
            </a:r>
            <a:r>
              <a:rPr lang="en-US" i="1" dirty="0" smtClean="0"/>
              <a:t>The Art of War </a:t>
            </a:r>
            <a:r>
              <a:rPr lang="en-US" dirty="0" smtClean="0"/>
              <a:t>(by Sun Tzu)?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810000"/>
            <a:ext cx="1562318" cy="24536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621" y="3581400"/>
            <a:ext cx="753979" cy="11191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3789218"/>
            <a:ext cx="917393" cy="13573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993" y="4876800"/>
            <a:ext cx="1238250" cy="990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5562600"/>
            <a:ext cx="768723" cy="1045463"/>
          </a:xfrm>
          <a:prstGeom prst="rect">
            <a:avLst/>
          </a:prstGeom>
        </p:spPr>
      </p:pic>
      <p:sp>
        <p:nvSpPr>
          <p:cNvPr id="9" name="Left Arrow 8"/>
          <p:cNvSpPr/>
          <p:nvPr/>
        </p:nvSpPr>
        <p:spPr>
          <a:xfrm>
            <a:off x="3636818" y="4876800"/>
            <a:ext cx="2133600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62000" y="5942243"/>
            <a:ext cx="533400" cy="3213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72000" y="4343400"/>
            <a:ext cx="533400" cy="32139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934200" y="3810000"/>
            <a:ext cx="533400" cy="32139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229600" y="5562600"/>
            <a:ext cx="533400" cy="32139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086600" y="6248400"/>
            <a:ext cx="533400" cy="3213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698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1000" y="2209800"/>
            <a:ext cx="39624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Claim of Battle Adhering to Art of War Principles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762000" y="3048000"/>
            <a:ext cx="2590800" cy="32139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2000" y="3429000"/>
            <a:ext cx="2590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2590800"/>
            <a:ext cx="2590800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Use of height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2000" y="3886200"/>
            <a:ext cx="2590800" cy="32139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2000" y="4267200"/>
            <a:ext cx="2590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62000" y="4724400"/>
            <a:ext cx="2590800" cy="32139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62000" y="5105400"/>
            <a:ext cx="2590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447800" y="5562600"/>
            <a:ext cx="2590800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Use of surprise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47800" y="6019800"/>
            <a:ext cx="2590800" cy="32139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447800" y="6453108"/>
            <a:ext cx="2590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Analysis…REPEAT…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343400" y="2667000"/>
            <a:ext cx="4648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Claim made that sets up a response to the prompt.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Give line from </a:t>
            </a:r>
            <a:r>
              <a:rPr lang="en-US" b="1" i="1" dirty="0" smtClean="0"/>
              <a:t>Art of War</a:t>
            </a:r>
            <a:r>
              <a:rPr lang="en-US" b="1" dirty="0" smtClean="0"/>
              <a:t>(anchor)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Line from other text that would be “supported” (comparison).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Section of analysis that SHOWS why the comparison text supports the claim.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REPEAT as called for by assignment.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703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675466"/>
            <a:ext cx="7408333" cy="403013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When there is a prompt that asks to compare, contrast, discuss, etc….</a:t>
            </a:r>
          </a:p>
          <a:p>
            <a:endParaRPr lang="en-US" dirty="0"/>
          </a:p>
          <a:p>
            <a:r>
              <a:rPr lang="en-US" dirty="0" smtClean="0"/>
              <a:t>There might not be a definite ANCHOR TEXT.</a:t>
            </a:r>
          </a:p>
          <a:p>
            <a:endParaRPr lang="en-US" dirty="0"/>
          </a:p>
          <a:p>
            <a:r>
              <a:rPr lang="en-US" dirty="0" smtClean="0"/>
              <a:t>Oftentimes the LONGER text can serve as the anchor.</a:t>
            </a:r>
          </a:p>
          <a:p>
            <a:endParaRPr lang="en-US" dirty="0"/>
          </a:p>
          <a:p>
            <a:r>
              <a:rPr lang="en-US" dirty="0" smtClean="0"/>
              <a:t>Other times, the AUTHOR determines the anchor text based upon what he or she writes about FIRST</a:t>
            </a:r>
          </a:p>
          <a:p>
            <a:pPr lvl="1"/>
            <a:r>
              <a:rPr lang="en-US" dirty="0" smtClean="0"/>
              <a:t>But, reading and analyzing might help flesh out a more “central” text.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with Variable Anchor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628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1" y="2590800"/>
            <a:ext cx="7518400" cy="3962400"/>
          </a:xfrm>
        </p:spPr>
        <p:txBody>
          <a:bodyPr/>
          <a:lstStyle/>
          <a:p>
            <a:r>
              <a:rPr lang="en-US" dirty="0" smtClean="0"/>
              <a:t>Discuss the siblings’ relationships </a:t>
            </a:r>
            <a:r>
              <a:rPr lang="en-US" dirty="0" smtClean="0"/>
              <a:t>with each other         as </a:t>
            </a:r>
            <a:r>
              <a:rPr lang="en-US" dirty="0" smtClean="0"/>
              <a:t>revealed by their experiences with snow.</a:t>
            </a:r>
          </a:p>
          <a:p>
            <a:pPr lvl="1"/>
            <a:r>
              <a:rPr lang="en-US" dirty="0" smtClean="0"/>
              <a:t>Using To Kill a Mockingbird section</a:t>
            </a:r>
          </a:p>
          <a:p>
            <a:pPr lvl="1"/>
            <a:r>
              <a:rPr lang="en-US" dirty="0" smtClean="0"/>
              <a:t>Using “Snow” poem</a:t>
            </a:r>
          </a:p>
          <a:p>
            <a:pPr lvl="1"/>
            <a:endParaRPr lang="en-US" dirty="0"/>
          </a:p>
          <a:p>
            <a:r>
              <a:rPr lang="en-US" dirty="0" smtClean="0"/>
              <a:t>Contrast the authors’ comments about </a:t>
            </a:r>
            <a:r>
              <a:rPr lang="en-US" b="1" dirty="0" smtClean="0"/>
              <a:t>effort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Using “Try” by </a:t>
            </a:r>
            <a:r>
              <a:rPr lang="en-US" dirty="0" err="1" smtClean="0"/>
              <a:t>P!nk</a:t>
            </a:r>
            <a:endParaRPr lang="en-US" dirty="0" smtClean="0"/>
          </a:p>
          <a:p>
            <a:pPr lvl="1"/>
            <a:r>
              <a:rPr lang="en-US" dirty="0" smtClean="0"/>
              <a:t>Using “Please, Please, Please” by the Smiths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2590800"/>
            <a:ext cx="1325359" cy="195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5525086"/>
            <a:ext cx="1599153" cy="1193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4800" y="4648200"/>
            <a:ext cx="1054100" cy="1456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6743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are relationships between fathers and sons so important?</a:t>
            </a:r>
          </a:p>
          <a:p>
            <a:pPr lvl="1"/>
            <a:r>
              <a:rPr lang="en-US" dirty="0" smtClean="0"/>
              <a:t>Using “My Father’s Son” from Kinky Boots</a:t>
            </a:r>
          </a:p>
          <a:p>
            <a:pPr lvl="1"/>
            <a:r>
              <a:rPr lang="en-US" dirty="0" smtClean="0"/>
              <a:t>Using “Little Boy Be a Man” from </a:t>
            </a:r>
            <a:r>
              <a:rPr lang="en-US" i="1" dirty="0" smtClean="0"/>
              <a:t>Catch Me if You Can</a:t>
            </a:r>
          </a:p>
          <a:p>
            <a:pPr lvl="1"/>
            <a:r>
              <a:rPr lang="en-US" dirty="0" smtClean="0"/>
              <a:t>Using a selection from </a:t>
            </a:r>
            <a:r>
              <a:rPr lang="en-US" i="1" dirty="0" smtClean="0"/>
              <a:t>Death of a Salesman</a:t>
            </a:r>
          </a:p>
          <a:p>
            <a:pPr lvl="1"/>
            <a:r>
              <a:rPr lang="en-US" dirty="0" smtClean="0"/>
              <a:t>Using a clip from </a:t>
            </a:r>
            <a:r>
              <a:rPr lang="en-US" i="1" dirty="0" err="1" smtClean="0"/>
              <a:t>Kronk’s</a:t>
            </a:r>
            <a:r>
              <a:rPr lang="en-US" i="1" dirty="0" smtClean="0"/>
              <a:t> New Groove</a:t>
            </a:r>
            <a:endParaRPr lang="en-US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5715000"/>
            <a:ext cx="1985433" cy="850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4495800"/>
            <a:ext cx="1358900" cy="13289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5181600"/>
            <a:ext cx="977900" cy="14240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3000" y="5334000"/>
            <a:ext cx="1054100" cy="145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639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“Anchoring” in Academic Writing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3200400"/>
            <a:ext cx="2820797" cy="337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46449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1" y="2667000"/>
            <a:ext cx="7442200" cy="3459163"/>
          </a:xfrm>
        </p:spPr>
        <p:txBody>
          <a:bodyPr/>
          <a:lstStyle/>
          <a:p>
            <a:r>
              <a:rPr lang="en-US" dirty="0" smtClean="0"/>
              <a:t>As far as I know, this is a term I’ve made up in relation to academic writing.</a:t>
            </a:r>
          </a:p>
          <a:p>
            <a:endParaRPr lang="en-US" dirty="0"/>
          </a:p>
          <a:p>
            <a:r>
              <a:rPr lang="en-US" dirty="0" smtClean="0"/>
              <a:t>This grew from a need to help students better </a:t>
            </a:r>
            <a:r>
              <a:rPr lang="en-US" b="1" dirty="0" smtClean="0"/>
              <a:t>organize</a:t>
            </a:r>
            <a:r>
              <a:rPr lang="en-US" dirty="0" smtClean="0"/>
              <a:t> academic papers.</a:t>
            </a:r>
          </a:p>
          <a:p>
            <a:endParaRPr lang="en-US" dirty="0"/>
          </a:p>
          <a:p>
            <a:r>
              <a:rPr lang="en-US" dirty="0" smtClean="0"/>
              <a:t>The need to manage multiple texts makes CLEAR </a:t>
            </a:r>
            <a:r>
              <a:rPr lang="en-US" b="1" dirty="0" smtClean="0"/>
              <a:t>organization</a:t>
            </a:r>
            <a:r>
              <a:rPr lang="en-US" dirty="0" smtClean="0"/>
              <a:t> more important than ever!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Made up term?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00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 of our </a:t>
            </a:r>
            <a:r>
              <a:rPr lang="en-US" u="sng" dirty="0" smtClean="0"/>
              <a:t>general </a:t>
            </a:r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0291" y="1607127"/>
            <a:ext cx="2290618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Claim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5818" y="2096409"/>
            <a:ext cx="229061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Point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20618" y="2572327"/>
            <a:ext cx="2290618" cy="369332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20618" y="3038763"/>
            <a:ext cx="2290618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48145" y="3514191"/>
            <a:ext cx="229061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Point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20618" y="3962400"/>
            <a:ext cx="2290618" cy="369332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20618" y="4456545"/>
            <a:ext cx="2290618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8218" y="4945827"/>
            <a:ext cx="229061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Point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020618" y="5440218"/>
            <a:ext cx="2290618" cy="369332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020618" y="5915890"/>
            <a:ext cx="2290618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0327" y="6359236"/>
            <a:ext cx="2290618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768273" y="1976459"/>
            <a:ext cx="3581400" cy="44012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While this model is a paragraph, remember that it can be expanded for essay purposes!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4436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1" y="2675467"/>
            <a:ext cx="8153400" cy="345069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Our analysis of a text must be anchored TO that text / definition.</a:t>
            </a:r>
          </a:p>
          <a:p>
            <a:endParaRPr lang="en-US" dirty="0"/>
          </a:p>
          <a:p>
            <a:r>
              <a:rPr lang="en-US" dirty="0" smtClean="0"/>
              <a:t>We must establish that we FULLY UNDERSTAND the text / definition before we can prove that our analysis is VALID.</a:t>
            </a:r>
          </a:p>
          <a:p>
            <a:endParaRPr lang="en-US" dirty="0"/>
          </a:p>
          <a:p>
            <a:r>
              <a:rPr lang="en-US" dirty="0" smtClean="0"/>
              <a:t>Organizationally, it helps the reader to see us return to the anchor text before each explanation.</a:t>
            </a:r>
          </a:p>
          <a:p>
            <a:pPr lvl="1"/>
            <a:r>
              <a:rPr lang="en-US" dirty="0" smtClean="0"/>
              <a:t>Builds context for WHY we are saying what we’re saying!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Tie to Anchoring…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602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we asked to do? What </a:t>
            </a:r>
            <a:r>
              <a:rPr lang="en-US" b="1" dirty="0" smtClean="0"/>
              <a:t>exactly</a:t>
            </a:r>
            <a:r>
              <a:rPr lang="en-US" dirty="0" smtClean="0"/>
              <a:t> are we writing about?</a:t>
            </a:r>
          </a:p>
          <a:p>
            <a:endParaRPr lang="en-US" dirty="0"/>
          </a:p>
          <a:p>
            <a:r>
              <a:rPr lang="en-US" dirty="0" smtClean="0"/>
              <a:t>Are there any </a:t>
            </a:r>
            <a:r>
              <a:rPr lang="en-US" b="1" dirty="0" smtClean="0"/>
              <a:t>terms</a:t>
            </a:r>
            <a:r>
              <a:rPr lang="en-US" dirty="0" smtClean="0"/>
              <a:t>, </a:t>
            </a:r>
            <a:r>
              <a:rPr lang="en-US" b="1" dirty="0" smtClean="0"/>
              <a:t>jargon</a:t>
            </a:r>
            <a:r>
              <a:rPr lang="en-US" dirty="0" smtClean="0"/>
              <a:t>, </a:t>
            </a:r>
            <a:r>
              <a:rPr lang="en-US" b="1" dirty="0" smtClean="0"/>
              <a:t>words</a:t>
            </a:r>
            <a:r>
              <a:rPr lang="en-US" dirty="0" smtClean="0"/>
              <a:t> that we need to define?</a:t>
            </a:r>
          </a:p>
          <a:p>
            <a:endParaRPr lang="en-US" dirty="0"/>
          </a:p>
          <a:p>
            <a:r>
              <a:rPr lang="en-US" dirty="0" smtClean="0"/>
              <a:t>What are we </a:t>
            </a:r>
            <a:r>
              <a:rPr lang="en-US" b="1" dirty="0" smtClean="0"/>
              <a:t>comparing</a:t>
            </a:r>
            <a:r>
              <a:rPr lang="en-US" dirty="0" smtClean="0"/>
              <a:t>, </a:t>
            </a:r>
            <a:r>
              <a:rPr lang="en-US" b="1" dirty="0" smtClean="0"/>
              <a:t>contrasting</a:t>
            </a:r>
            <a:r>
              <a:rPr lang="en-US" dirty="0" smtClean="0"/>
              <a:t>, </a:t>
            </a:r>
            <a:r>
              <a:rPr lang="en-US" b="1" dirty="0" smtClean="0"/>
              <a:t>analyzing</a:t>
            </a:r>
            <a:r>
              <a:rPr lang="en-US" dirty="0" smtClean="0"/>
              <a:t>, </a:t>
            </a:r>
            <a:r>
              <a:rPr lang="en-US" b="1" dirty="0" smtClean="0"/>
              <a:t>discussing</a:t>
            </a:r>
            <a:r>
              <a:rPr lang="en-US" dirty="0" smtClean="0"/>
              <a:t>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1…Decipher the Prompt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903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those terms that need defining.</a:t>
            </a:r>
          </a:p>
          <a:p>
            <a:endParaRPr lang="en-US" dirty="0"/>
          </a:p>
          <a:p>
            <a:r>
              <a:rPr lang="en-US" dirty="0" smtClean="0"/>
              <a:t>The ONE text we are reading.</a:t>
            </a:r>
          </a:p>
          <a:p>
            <a:endParaRPr lang="en-US" dirty="0"/>
          </a:p>
          <a:p>
            <a:r>
              <a:rPr lang="en-US" dirty="0" smtClean="0"/>
              <a:t>The central text we are comparing back to.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2…Decide what the ANCHOR is in our Response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885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3…Writing Must Refer Back to the Anchor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0291" y="1607127"/>
            <a:ext cx="2290618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Claim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5818" y="2096409"/>
            <a:ext cx="229061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Point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20618" y="2572327"/>
            <a:ext cx="2290618" cy="369332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20618" y="3038763"/>
            <a:ext cx="2290618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8145" y="3514191"/>
            <a:ext cx="229061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Point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20618" y="3962400"/>
            <a:ext cx="2290618" cy="369332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20618" y="4456545"/>
            <a:ext cx="2290618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68218" y="4945827"/>
            <a:ext cx="229061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Point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20618" y="5440218"/>
            <a:ext cx="2290618" cy="369332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20618" y="5915890"/>
            <a:ext cx="2290618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40327" y="6359236"/>
            <a:ext cx="2290618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65600" y="2618493"/>
            <a:ext cx="2895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Establish an explanation about the ANCHOR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165600" y="3486574"/>
            <a:ext cx="2895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Show how your analysis explains the anchor text.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149436" y="4641211"/>
            <a:ext cx="28956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Repeat multiple times in a paragraph….or in an essay…or in an extended, really long paper 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3158836" y="2281075"/>
            <a:ext cx="990600" cy="4759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3429000" y="2819400"/>
            <a:ext cx="736600" cy="9213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3429000" y="3280071"/>
            <a:ext cx="736600" cy="472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032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Transitions</a:t>
            </a:r>
          </a:p>
          <a:p>
            <a:pPr lvl="1"/>
            <a:r>
              <a:rPr lang="en-US" dirty="0" smtClean="0"/>
              <a:t>Allow the reader to follow your logic</a:t>
            </a:r>
          </a:p>
          <a:p>
            <a:pPr lvl="1"/>
            <a:r>
              <a:rPr lang="en-US" dirty="0" smtClean="0"/>
              <a:t>Permit the reader to see when you are going back to anchor.</a:t>
            </a:r>
          </a:p>
          <a:p>
            <a:pPr lvl="1"/>
            <a:endParaRPr lang="en-US" dirty="0"/>
          </a:p>
          <a:p>
            <a:r>
              <a:rPr lang="en-US" dirty="0" smtClean="0"/>
              <a:t>Showing While Writing</a:t>
            </a:r>
          </a:p>
          <a:p>
            <a:pPr lvl="1"/>
            <a:r>
              <a:rPr lang="en-US" dirty="0" smtClean="0"/>
              <a:t>Makes your thinking (analysis) clear to someone who is not you!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4…Transitions and Showing While Writing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12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Explain how Jack London uses </a:t>
            </a:r>
            <a:r>
              <a:rPr lang="en-US" b="1" dirty="0" smtClean="0"/>
              <a:t>foreshadowing</a:t>
            </a:r>
            <a:r>
              <a:rPr lang="en-US" dirty="0" smtClean="0"/>
              <a:t> in “To Build a Fire.”</a:t>
            </a:r>
          </a:p>
          <a:p>
            <a:endParaRPr lang="en-US" dirty="0"/>
          </a:p>
          <a:p>
            <a:pPr marL="457200" indent="-457200">
              <a:buAutoNum type="arabicParenR"/>
            </a:pPr>
            <a:r>
              <a:rPr lang="en-US" dirty="0" smtClean="0"/>
              <a:t>Must define…foreshadowing.</a:t>
            </a:r>
          </a:p>
          <a:p>
            <a:pPr marL="457200" indent="-457200">
              <a:buAutoNum type="arabicParenR"/>
            </a:pPr>
            <a:r>
              <a:rPr lang="en-US" dirty="0" smtClean="0"/>
              <a:t>Definition of foreshadowing will be anchor.</a:t>
            </a:r>
          </a:p>
          <a:p>
            <a:pPr marL="457200" indent="-457200">
              <a:buAutoNum type="arabicParenR"/>
            </a:pPr>
            <a:r>
              <a:rPr lang="en-US" dirty="0" smtClean="0"/>
              <a:t>Alternate between a method of foreshadowing and how that method shows up in the short story.</a:t>
            </a:r>
          </a:p>
          <a:p>
            <a:pPr marL="457200" indent="-457200">
              <a:buAutoNum type="arabicParenR"/>
            </a:pPr>
            <a:r>
              <a:rPr lang="en-US" dirty="0" smtClean="0"/>
              <a:t>Follow-up with how that example of foreshadowing matters.</a:t>
            </a:r>
          </a:p>
          <a:p>
            <a:pPr marL="457200" indent="-457200">
              <a:buAutoNum type="arabicParenR"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with Jargon Definitions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329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1865</TotalTime>
  <Words>831</Words>
  <Application>Microsoft Macintosh PowerPoint</Application>
  <PresentationFormat>On-screen Show (4:3)</PresentationFormat>
  <Paragraphs>130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Waveform</vt:lpstr>
      <vt:lpstr>“Anchoring” in Academic Writing</vt:lpstr>
      <vt:lpstr>Made up term?</vt:lpstr>
      <vt:lpstr>Think of our general structure</vt:lpstr>
      <vt:lpstr>Tie to Anchoring…</vt:lpstr>
      <vt:lpstr>1…Decipher the Prompt</vt:lpstr>
      <vt:lpstr>2…Decide what the ANCHOR is in our Response</vt:lpstr>
      <vt:lpstr>3…Writing Must Refer Back to the Anchor</vt:lpstr>
      <vt:lpstr>4…Transitions and Showing While Writing</vt:lpstr>
      <vt:lpstr>Examples with Jargon Definitions</vt:lpstr>
      <vt:lpstr>PowerPoint Presentation</vt:lpstr>
      <vt:lpstr>Example with a Clear Anchor</vt:lpstr>
      <vt:lpstr>PowerPoint Presentation</vt:lpstr>
      <vt:lpstr>PowerPoint Presentation</vt:lpstr>
      <vt:lpstr>PowerPoint Presentation</vt:lpstr>
      <vt:lpstr>Example with Variable Anchor</vt:lpstr>
      <vt:lpstr>Examples</vt:lpstr>
      <vt:lpstr>Examples</vt:lpstr>
      <vt:lpstr>“Anchoring” in Academic Writing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“Anchoring” in Academic Writing</dc:title>
  <dc:creator>.</dc:creator>
  <cp:lastModifiedBy>Chris Warner</cp:lastModifiedBy>
  <cp:revision>24</cp:revision>
  <dcterms:created xsi:type="dcterms:W3CDTF">2013-09-12T14:20:27Z</dcterms:created>
  <dcterms:modified xsi:type="dcterms:W3CDTF">2013-10-31T01:13:21Z</dcterms:modified>
</cp:coreProperties>
</file>